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Shape 14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7 seconds.( I will select 2 best slides (i will give them extra points and students will present for CIS committee)</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Shape 21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None/>
            </a:pPr>
            <a:r>
              <a:rPr lang="en-US"/>
              <a:t>5 seconds.</a:t>
            </a:r>
            <a:endParaRPr/>
          </a:p>
          <a:p>
            <a:pPr indent="0" lvl="0" marL="0" rtl="0">
              <a:spcBef>
                <a:spcPts val="0"/>
              </a:spcBef>
              <a:spcAft>
                <a:spcPts val="0"/>
              </a:spcAft>
              <a:buClr>
                <a:schemeClr val="dk1"/>
              </a:buClr>
              <a:buFont typeface="Arial"/>
              <a:buNone/>
            </a:pPr>
            <a:r>
              <a:rPr lang="en-US"/>
              <a:t>List the user stories that you worked on them.(put in order of importance). Stay focused on the parts that you have been working.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7" name="Shape 217"/>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Shape 22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60 seconds</a:t>
            </a:r>
            <a:endParaRPr/>
          </a:p>
          <a:p>
            <a:pPr indent="0" lvl="0" marL="0" marR="0" rtl="0" algn="l">
              <a:spcBef>
                <a:spcPts val="360"/>
              </a:spcBef>
              <a:spcAft>
                <a:spcPts val="0"/>
              </a:spcAft>
              <a:buNone/>
            </a:pPr>
            <a:r>
              <a:rPr lang="en-US"/>
              <a:t>The tile of user story</a:t>
            </a:r>
            <a:endParaRPr/>
          </a:p>
          <a:p>
            <a:pPr indent="-317500" lvl="0" marL="457200" marR="0" rtl="0" algn="l">
              <a:spcBef>
                <a:spcPts val="360"/>
              </a:spcBef>
              <a:spcAft>
                <a:spcPts val="0"/>
              </a:spcAft>
              <a:buSzPts val="1400"/>
              <a:buChar char="-"/>
            </a:pPr>
            <a:r>
              <a:rPr lang="en-US"/>
              <a:t>The most important user story you worked on it. You have to describe this one very well and be proud of that.</a:t>
            </a:r>
            <a:endParaRPr/>
          </a:p>
          <a:p>
            <a:pPr indent="-317500" lvl="0" marL="457200" marR="0" rtl="0" algn="l">
              <a:spcBef>
                <a:spcPts val="0"/>
              </a:spcBef>
              <a:spcAft>
                <a:spcPts val="0"/>
              </a:spcAft>
              <a:buSzPts val="1400"/>
              <a:buChar char="-"/>
            </a:pPr>
            <a:r>
              <a:rPr lang="en-US"/>
              <a:t>Please present and show the complexity of your work, code, algorithms, and technical challenges and technologies you have used. (you could use screenshot if you want. Visual presentations are better than text presentation)</a:t>
            </a:r>
            <a:endParaRPr/>
          </a:p>
          <a:p>
            <a:pPr indent="-317500" lvl="0" marL="457200" marR="0" rtl="0" algn="l">
              <a:spcBef>
                <a:spcPts val="0"/>
              </a:spcBef>
              <a:spcAft>
                <a:spcPts val="0"/>
              </a:spcAft>
              <a:buSzPts val="1400"/>
              <a:buChar char="-"/>
            </a:pPr>
            <a:r>
              <a:rPr lang="en-US"/>
              <a:t>Go into the details of the most important/significant tasks using bullet lists or visual graphs or state chart diagram</a:t>
            </a:r>
            <a:endParaRPr/>
          </a:p>
          <a:p>
            <a:pPr indent="-317500" lvl="0" marL="457200" marR="0" rtl="0" algn="l">
              <a:spcBef>
                <a:spcPts val="0"/>
              </a:spcBef>
              <a:spcAft>
                <a:spcPts val="0"/>
              </a:spcAft>
              <a:buSzPts val="1400"/>
              <a:buChar char="-"/>
            </a:pPr>
            <a:r>
              <a:rPr lang="en-US"/>
              <a:t>Sequence Diagram for this user story is mandatory  (in another separate page if required)</a:t>
            </a:r>
            <a:endParaRPr/>
          </a:p>
          <a:p>
            <a:pPr indent="-317500" lvl="0" marL="457200" marR="0" rtl="0" algn="l">
              <a:spcBef>
                <a:spcPts val="0"/>
              </a:spcBef>
              <a:spcAft>
                <a:spcPts val="0"/>
              </a:spcAft>
              <a:buSzPts val="1400"/>
              <a:buChar char="-"/>
            </a:pPr>
            <a:r>
              <a:rPr lang="en-US"/>
              <a:t>Demo using </a:t>
            </a:r>
            <a:r>
              <a:rPr b="1" lang="en-US"/>
              <a:t>screenshots or GIF</a:t>
            </a:r>
            <a:r>
              <a:rPr lang="en-US"/>
              <a:t> (in another separate page if required)</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4" name="Shape 22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Shape 230"/>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1" name="Shape 231"/>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360"/>
              </a:spcBef>
              <a:spcAft>
                <a:spcPts val="0"/>
              </a:spcAft>
              <a:buNone/>
            </a:pPr>
            <a:r>
              <a:t/>
            </a:r>
            <a:endParaRPr/>
          </a:p>
        </p:txBody>
      </p:sp>
      <p:sp>
        <p:nvSpPr>
          <p:cNvPr id="240" name="Shape 240"/>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Shape 24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Include your contact information</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Ask if anyone has any questions for you.</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Thank your audience</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9" name="Shape 24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Shape 15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10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endParaRPr/>
          </a:p>
          <a:p>
            <a:pPr indent="0" lvl="0" marL="0" marR="0" rtl="0" algn="l">
              <a:lnSpc>
                <a:spcPct val="100000"/>
              </a:lnSpc>
              <a:spcBef>
                <a:spcPts val="0"/>
              </a:spcBef>
              <a:spcAft>
                <a:spcPts val="0"/>
              </a:spcAft>
              <a:buNone/>
            </a:pPr>
            <a:r>
              <a:t/>
            </a:r>
            <a:endParaRPr/>
          </a:p>
        </p:txBody>
      </p:sp>
      <p:sp>
        <p:nvSpPr>
          <p:cNvPr id="156" name="Shape 15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Shape 16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64" name="Shape 16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Shape 17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2" name="Shape 17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Shape 179"/>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0" name="Shape 180"/>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Shape 18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Font typeface="Arial"/>
              <a:buNone/>
            </a:pPr>
            <a:r>
              <a:rPr lang="en-US"/>
              <a:t>20 seconds.</a:t>
            </a:r>
            <a:endParaRPr/>
          </a:p>
          <a:p>
            <a:pPr indent="0" lvl="0" marL="0" rtl="0">
              <a:spcBef>
                <a:spcPts val="0"/>
              </a:spcBef>
              <a:spcAft>
                <a:spcPts val="0"/>
              </a:spcAft>
              <a:buClr>
                <a:schemeClr val="dk1"/>
              </a:buClr>
              <a:buFont typeface="Arial"/>
              <a:buNone/>
            </a:pPr>
            <a:r>
              <a:rPr lang="en-US"/>
              <a:t>Introduce the problem that the your project (in new version) tackles with GIF or screenshot. </a:t>
            </a:r>
            <a:endParaRPr/>
          </a:p>
          <a:p>
            <a:pPr indent="0" lvl="0" marL="0" rtl="0">
              <a:spcBef>
                <a:spcPts val="0"/>
              </a:spcBef>
              <a:spcAft>
                <a:spcPts val="0"/>
              </a:spcAft>
              <a:buClr>
                <a:schemeClr val="dk1"/>
              </a:buClr>
              <a:buSzPts val="1100"/>
              <a:buFont typeface="Arial"/>
              <a:buNone/>
            </a:pPr>
            <a:r>
              <a:t/>
            </a:r>
            <a:endParaRPr/>
          </a:p>
          <a:p>
            <a:pPr indent="0" lvl="0" marL="0" marR="0" rtl="0" algn="l">
              <a:spcBef>
                <a:spcPts val="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8" name="Shape 18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Shape 19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5 seconds</a:t>
            </a:r>
            <a:endParaRPr/>
          </a:p>
          <a:p>
            <a:pPr indent="0" lvl="0" marL="0" marR="0" rtl="0" algn="l">
              <a:spcBef>
                <a:spcPts val="0"/>
              </a:spcBef>
              <a:spcAft>
                <a:spcPts val="0"/>
              </a:spcAft>
              <a:buNone/>
            </a:pPr>
            <a:r>
              <a:rPr lang="en-US"/>
              <a:t>Show the Use Case Diagram for the whole project.</a:t>
            </a:r>
            <a:br>
              <a:rPr lang="en-US"/>
            </a:br>
            <a:r>
              <a:rPr lang="en-US"/>
              <a:t>Highlight your use cases.</a:t>
            </a:r>
            <a:br>
              <a:rPr lang="en-US"/>
            </a:b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96" name="Shape 19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Shape 20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20 seconds</a:t>
            </a:r>
            <a:endParaRPr/>
          </a:p>
          <a:p>
            <a:pPr indent="0" lvl="0" marL="0" marR="0" rtl="0" algn="l">
              <a:spcBef>
                <a:spcPts val="0"/>
              </a:spcBef>
              <a:spcAft>
                <a:spcPts val="0"/>
              </a:spcAft>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1. System decomposition; identify the architecture patterns used </a:t>
            </a:r>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2. System deployment – h/w and s/w requirements </a:t>
            </a:r>
            <a:endParaRPr/>
          </a:p>
          <a:p>
            <a:pPr indent="0" lvl="0" marL="0" marR="0" rtl="0" algn="l">
              <a:spcBef>
                <a:spcPts val="360"/>
              </a:spcBef>
              <a:spcAft>
                <a:spcPts val="0"/>
              </a:spcAft>
              <a:buNone/>
            </a:pPr>
            <a:br>
              <a:rPr lang="en-US"/>
            </a:br>
            <a:br>
              <a:rPr lang="en-US"/>
            </a:br>
            <a:endParaRPr/>
          </a:p>
          <a:p>
            <a:pPr indent="0" lvl="0" marL="0" marR="0" rtl="0" algn="l">
              <a:spcBef>
                <a:spcPts val="360"/>
              </a:spcBef>
              <a:spcAft>
                <a:spcPts val="0"/>
              </a:spcAft>
              <a:buNone/>
            </a:pPr>
            <a:r>
              <a:t/>
            </a:r>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3" name="Shape 20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Shape 209"/>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360"/>
              </a:spcBef>
              <a:spcAft>
                <a:spcPts val="0"/>
              </a:spcAft>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rPr b="0" i="0" lang="en-US" sz="1200" u="none" cap="none" strike="noStrike">
                <a:solidFill>
                  <a:schemeClr val="dk1"/>
                </a:solidFill>
                <a:latin typeface="Calibri"/>
                <a:ea typeface="Calibri"/>
                <a:cs typeface="Calibri"/>
                <a:sym typeface="Calibri"/>
              </a:rPr>
              <a:t>Identify the design patterns used (one or more slides).</a:t>
            </a:r>
            <a:endParaRPr/>
          </a:p>
          <a:p>
            <a:pPr indent="0" lvl="0" marL="0" rtl="0">
              <a:spcBef>
                <a:spcPts val="360"/>
              </a:spcBef>
              <a:spcAft>
                <a:spcPts val="0"/>
              </a:spcAft>
              <a:buNone/>
            </a:pPr>
            <a:r>
              <a:t/>
            </a:r>
            <a:endParaRPr/>
          </a:p>
          <a:p>
            <a:pPr indent="0" lvl="0" marL="0" marR="0" rtl="0" algn="l">
              <a:spcBef>
                <a:spcPts val="360"/>
              </a:spcBef>
              <a:spcAft>
                <a:spcPts val="0"/>
              </a:spcAft>
              <a:buNone/>
            </a:pPr>
            <a:r>
              <a:t/>
            </a:r>
            <a:endParaRPr/>
          </a:p>
        </p:txBody>
      </p:sp>
      <p:sp>
        <p:nvSpPr>
          <p:cNvPr id="210" name="Shape 210"/>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9" name="Shape 19"/>
          <p:cNvSpPr txBox="1"/>
          <p:nvPr>
            <p:ph type="ctrTitle"/>
          </p:nvPr>
        </p:nvSpPr>
        <p:spPr>
          <a:xfrm>
            <a:off x="1600200" y="2492375"/>
            <a:ext cx="6762749" cy="1470025"/>
          </a:xfrm>
          <a:prstGeom prst="rect">
            <a:avLst/>
          </a:prstGeom>
          <a:noFill/>
          <a:ln>
            <a:noFill/>
          </a:ln>
        </p:spPr>
        <p:txBody>
          <a:bodyPr anchorCtr="0" anchor="b" bIns="91425" lIns="91425" spcFirstLastPara="1" rIns="91425" wrap="square" tIns="91425"/>
          <a:lstStyle>
            <a:lvl1pPr indent="0" lvl="0" marL="0" marR="0" rtl="0" algn="r">
              <a:spcBef>
                <a:spcPts val="0"/>
              </a:spcBef>
              <a:spcAft>
                <a:spcPts val="0"/>
              </a:spcAft>
              <a:buSzPts val="1400"/>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1" y="3966882"/>
            <a:ext cx="6762749" cy="1752600"/>
          </a:xfrm>
          <a:prstGeom prst="rect">
            <a:avLst/>
          </a:prstGeom>
          <a:noFill/>
          <a:ln>
            <a:noFill/>
          </a:ln>
        </p:spPr>
        <p:txBody>
          <a:bodyPr anchorCtr="0" anchor="t" bIns="91425" lIns="91425" spcFirstLastPara="1" rIns="91425" wrap="square" tIns="91425"/>
          <a:lstStyle>
            <a:lvl1pPr indent="0" lvl="0" marL="0" marR="0" rtl="0" algn="r">
              <a:spcBef>
                <a:spcPts val="600"/>
              </a:spcBef>
              <a:spcAft>
                <a:spcPts val="0"/>
              </a:spcAft>
              <a:buClr>
                <a:schemeClr val="lt1"/>
              </a:buClr>
              <a:buSzPts val="2200"/>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SzPts val="2000"/>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SzPts val="1800"/>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spcAft>
                <a:spcPts val="0"/>
              </a:spcAft>
              <a:buClr>
                <a:srgbClr val="888888"/>
              </a:buClr>
              <a:buSzPts val="2000"/>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
        <p:nvSpPr>
          <p:cNvPr id="22" name="Shape 22"/>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95" name="Shape 9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00" name="Shape 100"/>
          <p:cNvSpPr txBox="1"/>
          <p:nvPr>
            <p:ph type="title"/>
          </p:nvPr>
        </p:nvSpPr>
        <p:spPr>
          <a:xfrm>
            <a:off x="779464" y="590550"/>
            <a:ext cx="3657600" cy="1162050"/>
          </a:xfrm>
          <a:prstGeom prst="rect">
            <a:avLst/>
          </a:prstGeom>
          <a:noFill/>
          <a:ln>
            <a:noFill/>
          </a:ln>
        </p:spPr>
        <p:txBody>
          <a:bodyPr anchorCtr="0" anchor="b" bIns="91425" lIns="91425" spcFirstLastPara="1" rIns="91425" wrap="square" tIns="91425"/>
          <a:lstStyle>
            <a:lvl1pPr indent="0" lvl="0" marL="0" marR="0" rtl="0" algn="ctr">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8"/>
            <a:ext cx="3657600" cy="5308787"/>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spcFirstLastPara="1" rIns="91425" wrap="square" tIns="91425"/>
          <a:lstStyle>
            <a:lvl1pPr indent="-228600" lvl="0" marL="457200" marR="0" rtl="0" algn="ctr">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3" y="187325"/>
            <a:ext cx="8535987" cy="6483350"/>
          </a:xfrm>
          <a:prstGeom prst="rect">
            <a:avLst/>
          </a:prstGeom>
          <a:noFill/>
          <a:ln>
            <a:noFill/>
          </a:ln>
        </p:spPr>
      </p:pic>
      <p:sp>
        <p:nvSpPr>
          <p:cNvPr id="108" name="Shape 108"/>
          <p:cNvSpPr txBox="1"/>
          <p:nvPr>
            <p:ph type="title"/>
          </p:nvPr>
        </p:nvSpPr>
        <p:spPr>
          <a:xfrm>
            <a:off x="3886200" y="533400"/>
            <a:ext cx="447675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4" y="1828800"/>
            <a:ext cx="4474539"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3" y="179292"/>
            <a:ext cx="3281087" cy="6483096"/>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8"/>
            <a:ext cx="2676525"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Alt.">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16" name="Shape 116"/>
          <p:cNvSpPr txBox="1"/>
          <p:nvPr>
            <p:ph type="title"/>
          </p:nvPr>
        </p:nvSpPr>
        <p:spPr>
          <a:xfrm>
            <a:off x="4710953" y="533400"/>
            <a:ext cx="3657600" cy="125253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10000"/>
          </a:xfrm>
          <a:prstGeom prst="rect">
            <a:avLst/>
          </a:prstGeom>
          <a:noFill/>
          <a:ln>
            <a:noFill/>
          </a:ln>
        </p:spPr>
        <p:txBody>
          <a:bodyPr anchorCtr="0" anchor="t" bIns="91425" lIns="91425" spcFirstLastPara="1" rIns="91425" wrap="square" tIns="91425"/>
          <a:lstStyle>
            <a:lvl1pPr indent="-228600" lvl="0" marL="457200" marR="0" rtl="0" algn="l">
              <a:spcBef>
                <a:spcPts val="20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above Captio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500" cy="6483350"/>
          </a:xfrm>
          <a:prstGeom prst="rect">
            <a:avLst/>
          </a:prstGeom>
          <a:noFill/>
          <a:ln>
            <a:noFill/>
          </a:ln>
        </p:spPr>
      </p:pic>
      <p:sp>
        <p:nvSpPr>
          <p:cNvPr id="124" name="Shape 124"/>
          <p:cNvSpPr txBox="1"/>
          <p:nvPr>
            <p:ph type="title"/>
          </p:nvPr>
        </p:nvSpPr>
        <p:spPr>
          <a:xfrm>
            <a:off x="808038" y="3778624"/>
            <a:ext cx="7560515" cy="110265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4"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sm" w="sm" type="none"/>
            <a:tailEnd len="sm" w="sm" type="none"/>
          </a:ln>
        </p:spPr>
        <p:txBody>
          <a:bodyPr anchorCtr="0" anchor="t" bIns="91425" lIns="91425" spcFirstLastPara="1" rIns="91425" wrap="square" tIns="91425"/>
          <a:lstStyle>
            <a:lvl1pPr indent="0" lvl="0" marL="0" marR="0" rtl="0" algn="l">
              <a:spcBef>
                <a:spcPts val="2000"/>
              </a:spcBef>
              <a:spcAft>
                <a:spcPts val="0"/>
              </a:spcAft>
              <a:buClr>
                <a:srgbClr val="001D4D"/>
              </a:buClr>
              <a:buSzPts val="1400"/>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SzPts val="1400"/>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SzPts val="1400"/>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SzPts val="1400"/>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spcAft>
                <a:spcPts val="0"/>
              </a:spcAft>
              <a:buClr>
                <a:schemeClr val="dk1"/>
              </a:buClr>
              <a:buSzPts val="1400"/>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4" y="4827493"/>
            <a:ext cx="7559977" cy="1220881"/>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1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0" i="0" sz="12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0" i="0" sz="10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0" i="0" sz="900" u="none" cap="none" strike="noStrike">
                <a:solidFill>
                  <a:srgbClr val="001D4D"/>
                </a:solidFill>
                <a:latin typeface="Trebuchet MS"/>
                <a:ea typeface="Trebuchet MS"/>
                <a:cs typeface="Trebuchet MS"/>
                <a:sym typeface="Trebuchet MS"/>
              </a:defRPr>
            </a:lvl5pPr>
            <a:lvl6pPr indent="-228600" lvl="5" marL="27432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6pPr>
            <a:lvl7pPr indent="-228600" lvl="6" marL="32004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7pPr>
            <a:lvl8pPr indent="-228600" lvl="7" marL="36576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8pPr>
            <a:lvl9pPr indent="-228600" lvl="8" marL="4114800" marR="0" rtl="0" algn="l">
              <a:spcBef>
                <a:spcPts val="180"/>
              </a:spcBef>
              <a:spcAft>
                <a:spcPts val="0"/>
              </a:spcAft>
              <a:buClr>
                <a:schemeClr val="dk1"/>
              </a:buClr>
              <a:buSzPts val="2000"/>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8"/>
            <a:ext cx="1865313"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3" y="6288088"/>
            <a:ext cx="5218112"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2" name="Shape 13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3" cy="7583487"/>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139" name="Shape 139"/>
          <p:cNvSpPr txBox="1"/>
          <p:nvPr>
            <p:ph type="title"/>
          </p:nvPr>
        </p:nvSpPr>
        <p:spPr>
          <a:xfrm rot="5400000">
            <a:off x="5373267" y="2734843"/>
            <a:ext cx="5268912" cy="1358153"/>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26" name="Shape 26"/>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500" cy="6483350"/>
          </a:xfrm>
          <a:prstGeom prst="rect">
            <a:avLst/>
          </a:prstGeom>
          <a:noFill/>
          <a:ln>
            <a:noFill/>
          </a:ln>
        </p:spPr>
      </p:pic>
      <p:sp>
        <p:nvSpPr>
          <p:cNvPr id="33" name="Shape 33"/>
          <p:cNvSpPr txBox="1"/>
          <p:nvPr>
            <p:ph type="title"/>
          </p:nvPr>
        </p:nvSpPr>
        <p:spPr>
          <a:xfrm>
            <a:off x="779463" y="2591360"/>
            <a:ext cx="7583487" cy="13620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3" y="3950354"/>
            <a:ext cx="7583487" cy="1500187"/>
          </a:xfrm>
          <a:prstGeom prst="rect">
            <a:avLst/>
          </a:prstGeom>
          <a:noFill/>
          <a:ln>
            <a:noFill/>
          </a:ln>
        </p:spPr>
        <p:txBody>
          <a:bodyPr anchorCtr="0" anchor="t" bIns="91425" lIns="91425" spcFirstLastPara="1" rIns="91425" wrap="square" tIns="91425"/>
          <a:lstStyle>
            <a:lvl1pPr indent="-228600" lvl="0" marL="457200" marR="0" rtl="0" algn="l">
              <a:spcBef>
                <a:spcPts val="600"/>
              </a:spcBef>
              <a:spcAft>
                <a:spcPts val="0"/>
              </a:spcAft>
              <a:buClr>
                <a:srgbClr val="001D4D"/>
              </a:buClr>
              <a:buSzPts val="2200"/>
              <a:buFont typeface="Noto Sans Symbols"/>
              <a:buNone/>
              <a:defRPr b="0" i="0" sz="20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888888"/>
              </a:buClr>
              <a:buSzPts val="2000"/>
              <a:buFont typeface="Noto Sans Symbols"/>
              <a:buNone/>
              <a:defRPr b="0" i="0" sz="1800" u="none" cap="none" strike="noStrike">
                <a:solidFill>
                  <a:srgbClr val="888888"/>
                </a:solidFill>
                <a:latin typeface="Trebuchet MS"/>
                <a:ea typeface="Trebuchet MS"/>
                <a:cs typeface="Trebuchet MS"/>
                <a:sym typeface="Trebuchet MS"/>
              </a:defRPr>
            </a:lvl2pPr>
            <a:lvl3pPr indent="-228600" lvl="2" marL="1371600" marR="0" rtl="0" algn="l">
              <a:spcBef>
                <a:spcPts val="600"/>
              </a:spcBef>
              <a:spcAft>
                <a:spcPts val="0"/>
              </a:spcAft>
              <a:buClr>
                <a:srgbClr val="888888"/>
              </a:buClr>
              <a:buSzPts val="1800"/>
              <a:buFont typeface="Noto Sans Symbols"/>
              <a:buNone/>
              <a:defRPr b="0" i="0" sz="1600" u="none" cap="none" strike="noStrike">
                <a:solidFill>
                  <a:srgbClr val="888888"/>
                </a:solidFill>
                <a:latin typeface="Trebuchet MS"/>
                <a:ea typeface="Trebuchet MS"/>
                <a:cs typeface="Trebuchet MS"/>
                <a:sym typeface="Trebuchet MS"/>
              </a:defRPr>
            </a:lvl3pPr>
            <a:lvl4pPr indent="-228600" lvl="3" marL="18288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4pPr>
            <a:lvl5pPr indent="-228600" lvl="4" marL="2286000" marR="0" rtl="0" algn="l">
              <a:spcBef>
                <a:spcPts val="600"/>
              </a:spcBef>
              <a:spcAft>
                <a:spcPts val="0"/>
              </a:spcAft>
              <a:buClr>
                <a:srgbClr val="888888"/>
              </a:buClr>
              <a:buSzPts val="1800"/>
              <a:buFont typeface="Noto Sans Symbols"/>
              <a:buNone/>
              <a:defRPr b="0" i="0" sz="1400" u="none" cap="none" strike="noStrike">
                <a:solidFill>
                  <a:srgbClr val="888888"/>
                </a:solidFill>
                <a:latin typeface="Trebuchet MS"/>
                <a:ea typeface="Trebuchet MS"/>
                <a:cs typeface="Trebuchet MS"/>
                <a:sym typeface="Trebuchet MS"/>
              </a:defRPr>
            </a:lvl5pPr>
            <a:lvl6pPr indent="-228600" lvl="5" marL="27432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6pPr>
            <a:lvl7pPr indent="-228600" lvl="6" marL="32004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7pPr>
            <a:lvl8pPr indent="-228600" lvl="7" marL="36576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8pPr>
            <a:lvl9pPr indent="-228600" lvl="8" marL="4114800" marR="0" rtl="0" algn="l">
              <a:spcBef>
                <a:spcPts val="280"/>
              </a:spcBef>
              <a:spcAft>
                <a:spcPts val="0"/>
              </a:spcAft>
              <a:buClr>
                <a:srgbClr val="888888"/>
              </a:buClr>
              <a:buSzPts val="2000"/>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40" name="Shape 4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cxnSp>
        <p:nvCxnSpPr>
          <p:cNvPr id="48" name="Shape 48"/>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49" name="Shape 49"/>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cxnSp>
        <p:nvCxnSpPr>
          <p:cNvPr id="50" name="Shape 50"/>
          <p:cNvCxnSpPr/>
          <p:nvPr/>
        </p:nvCxnSpPr>
        <p:spPr>
          <a:xfrm>
            <a:off x="874713" y="2286000"/>
            <a:ext cx="3562350" cy="1588"/>
          </a:xfrm>
          <a:prstGeom prst="straightConnector1">
            <a:avLst/>
          </a:prstGeom>
          <a:noFill/>
          <a:ln cap="flat" cmpd="sng" w="19050">
            <a:solidFill>
              <a:schemeClr val="lt1"/>
            </a:solidFill>
            <a:prstDash val="solid"/>
            <a:round/>
            <a:headEnd len="sm" w="sm" type="none"/>
            <a:tailEnd len="sm" w="sm" type="none"/>
          </a:ln>
        </p:spPr>
      </p:cxnSp>
      <p:cxnSp>
        <p:nvCxnSpPr>
          <p:cNvPr id="51" name="Shape 51"/>
          <p:cNvCxnSpPr/>
          <p:nvPr/>
        </p:nvCxnSpPr>
        <p:spPr>
          <a:xfrm>
            <a:off x="4816475" y="2286000"/>
            <a:ext cx="3565525" cy="1588"/>
          </a:xfrm>
          <a:prstGeom prst="straightConnector1">
            <a:avLst/>
          </a:prstGeom>
          <a:noFill/>
          <a:ln cap="flat" cmpd="sng" w="19050">
            <a:solidFill>
              <a:schemeClr val="lt1"/>
            </a:solidFill>
            <a:prstDash val="solid"/>
            <a:round/>
            <a:headEnd len="sm" w="sm" type="none"/>
            <a:tailEnd len="sm" w="sm" type="none"/>
          </a:ln>
        </p:spPr>
      </p:cxnSp>
      <p:sp>
        <p:nvSpPr>
          <p:cNvPr id="52" name="Shape 52"/>
          <p:cNvSpPr txBox="1"/>
          <p:nvPr>
            <p:ph type="title"/>
          </p:nvPr>
        </p:nvSpPr>
        <p:spPr>
          <a:xfrm>
            <a:off x="779463" y="381000"/>
            <a:ext cx="7583487" cy="1044388"/>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3"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3"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5"/>
            <a:ext cx="3657600" cy="789828"/>
          </a:xfrm>
          <a:prstGeom prst="rect">
            <a:avLst/>
          </a:prstGeom>
          <a:noFill/>
          <a:ln>
            <a:noFill/>
          </a:ln>
        </p:spPr>
        <p:txBody>
          <a:bodyPr anchorCtr="0" anchor="b" bIns="91425" lIns="91425" spcFirstLastPara="1" rIns="91425" wrap="square" tIns="91425"/>
          <a:lstStyle>
            <a:lvl1pPr indent="-228600" lvl="0" marL="457200" marR="0" rtl="0" algn="ctr">
              <a:lnSpc>
                <a:spcPct val="107142"/>
              </a:lnSpc>
              <a:spcBef>
                <a:spcPts val="0"/>
              </a:spcBef>
              <a:spcAft>
                <a:spcPts val="0"/>
              </a:spcAft>
              <a:buClr>
                <a:srgbClr val="001D4D"/>
              </a:buClr>
              <a:buSzPts val="2200"/>
              <a:buFont typeface="Noto Sans Symbols"/>
              <a:buNone/>
              <a:defRPr b="0" i="0" sz="2800" u="none" cap="none" strike="noStrike">
                <a:solidFill>
                  <a:srgbClr val="001D4D"/>
                </a:solidFill>
                <a:latin typeface="Trebuchet MS"/>
                <a:ea typeface="Trebuchet MS"/>
                <a:cs typeface="Trebuchet MS"/>
                <a:sym typeface="Trebuchet MS"/>
              </a:defRPr>
            </a:lvl1pPr>
            <a:lvl2pPr indent="-228600" lvl="1" marL="914400" marR="0" rtl="0" algn="l">
              <a:spcBef>
                <a:spcPts val="600"/>
              </a:spcBef>
              <a:spcAft>
                <a:spcPts val="0"/>
              </a:spcAft>
              <a:buClr>
                <a:srgbClr val="001D4D"/>
              </a:buClr>
              <a:buSzPts val="2000"/>
              <a:buFont typeface="Noto Sans Symbols"/>
              <a:buNone/>
              <a:defRPr b="1" i="0" sz="2000" u="none" cap="none" strike="noStrike">
                <a:solidFill>
                  <a:srgbClr val="001D4D"/>
                </a:solidFill>
                <a:latin typeface="Trebuchet MS"/>
                <a:ea typeface="Trebuchet MS"/>
                <a:cs typeface="Trebuchet MS"/>
                <a:sym typeface="Trebuchet MS"/>
              </a:defRPr>
            </a:lvl2pPr>
            <a:lvl3pPr indent="-228600" lvl="2" marL="1371600" marR="0" rtl="0" algn="l">
              <a:spcBef>
                <a:spcPts val="600"/>
              </a:spcBef>
              <a:spcAft>
                <a:spcPts val="0"/>
              </a:spcAft>
              <a:buClr>
                <a:srgbClr val="001D4D"/>
              </a:buClr>
              <a:buSzPts val="1800"/>
              <a:buFont typeface="Noto Sans Symbols"/>
              <a:buNone/>
              <a:defRPr b="1" i="0" sz="1800" u="none" cap="none" strike="noStrike">
                <a:solidFill>
                  <a:srgbClr val="001D4D"/>
                </a:solidFill>
                <a:latin typeface="Trebuchet MS"/>
                <a:ea typeface="Trebuchet MS"/>
                <a:cs typeface="Trebuchet MS"/>
                <a:sym typeface="Trebuchet MS"/>
              </a:defRPr>
            </a:lvl3pPr>
            <a:lvl4pPr indent="-228600" lvl="3" marL="18288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4pPr>
            <a:lvl5pPr indent="-228600" lvl="4" marL="2286000" marR="0" rtl="0" algn="l">
              <a:spcBef>
                <a:spcPts val="600"/>
              </a:spcBef>
              <a:spcAft>
                <a:spcPts val="0"/>
              </a:spcAft>
              <a:buClr>
                <a:srgbClr val="001D4D"/>
              </a:buClr>
              <a:buSzPts val="1800"/>
              <a:buFont typeface="Noto Sans Symbols"/>
              <a:buNone/>
              <a:defRPr b="1" i="0" sz="1600" u="none" cap="none" strike="noStrike">
                <a:solidFill>
                  <a:srgbClr val="001D4D"/>
                </a:solidFill>
                <a:latin typeface="Trebuchet MS"/>
                <a:ea typeface="Trebuchet MS"/>
                <a:cs typeface="Trebuchet MS"/>
                <a:sym typeface="Trebuchet MS"/>
              </a:defRPr>
            </a:lvl5pPr>
            <a:lvl6pPr indent="-228600" lvl="5" marL="27432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6pPr>
            <a:lvl7pPr indent="-228600" lvl="6" marL="32004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7pPr>
            <a:lvl8pPr indent="-228600" lvl="7" marL="36576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8pPr>
            <a:lvl9pPr indent="-228600" lvl="8" marL="4114800" marR="0" rtl="0" algn="l">
              <a:spcBef>
                <a:spcPts val="320"/>
              </a:spcBef>
              <a:spcAft>
                <a:spcPts val="0"/>
              </a:spcAft>
              <a:buClr>
                <a:schemeClr val="dk1"/>
              </a:buClr>
              <a:buSzPts val="2000"/>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 Content, Top and Bottom">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62" name="Shape 62"/>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1"/>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ntent">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0" name="Shape 70"/>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 Content">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79" name="Shape 7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1"/>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spcFirstLastPara="1" rIns="91425" wrap="square" tIns="91425"/>
          <a:lstStyle>
            <a:lvl1pPr indent="-355600" lvl="0" marL="457200" marR="0" rtl="0" algn="l">
              <a:spcBef>
                <a:spcPts val="20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1pPr>
            <a:lvl2pPr indent="-342900" lvl="1" marL="9144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7" cy="6481763"/>
          </a:xfrm>
          <a:prstGeom prst="rect">
            <a:avLst/>
          </a:prstGeom>
          <a:noFill/>
          <a:ln>
            <a:noFill/>
          </a:ln>
        </p:spPr>
      </p:pic>
      <p:sp>
        <p:nvSpPr>
          <p:cNvPr id="89" name="Shape 89"/>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2.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8"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3" y="381000"/>
            <a:ext cx="7583487" cy="104457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SzPts val="1400"/>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3" y="1828800"/>
            <a:ext cx="7583487" cy="4208463"/>
          </a:xfrm>
          <a:prstGeom prst="rect">
            <a:avLst/>
          </a:prstGeom>
          <a:noFill/>
          <a:ln>
            <a:noFill/>
          </a:ln>
        </p:spPr>
        <p:txBody>
          <a:bodyPr anchorCtr="0" anchor="t" bIns="91425" lIns="91425" spcFirstLastPara="1" rIns="91425" wrap="square" tIns="91425"/>
          <a:lstStyle>
            <a:lvl1pPr indent="-368300" lvl="0" marL="457200" marR="0" rtl="0" algn="l">
              <a:spcBef>
                <a:spcPts val="2000"/>
              </a:spcBef>
              <a:spcAft>
                <a:spcPts val="0"/>
              </a:spcAft>
              <a:buClr>
                <a:srgbClr val="001D4D"/>
              </a:buClr>
              <a:buSzPts val="2200"/>
              <a:buFont typeface="Noto Sans Symbols"/>
              <a:buChar char="●"/>
              <a:defRPr b="0" i="0" sz="2200" u="none" cap="none" strike="noStrike">
                <a:solidFill>
                  <a:srgbClr val="001D4D"/>
                </a:solidFill>
                <a:latin typeface="Trebuchet MS"/>
                <a:ea typeface="Trebuchet MS"/>
                <a:cs typeface="Trebuchet MS"/>
                <a:sym typeface="Trebuchet MS"/>
              </a:defRPr>
            </a:lvl1pPr>
            <a:lvl2pPr indent="-355600" lvl="1" marL="914400" marR="0" rtl="0" algn="l">
              <a:spcBef>
                <a:spcPts val="600"/>
              </a:spcBef>
              <a:spcAft>
                <a:spcPts val="0"/>
              </a:spcAft>
              <a:buClr>
                <a:srgbClr val="001D4D"/>
              </a:buClr>
              <a:buSzPts val="2000"/>
              <a:buFont typeface="Noto Sans Symbols"/>
              <a:buChar char="●"/>
              <a:defRPr b="0" i="0" sz="2000" u="none" cap="none" strike="noStrike">
                <a:solidFill>
                  <a:srgbClr val="001D4D"/>
                </a:solidFill>
                <a:latin typeface="Trebuchet MS"/>
                <a:ea typeface="Trebuchet MS"/>
                <a:cs typeface="Trebuchet MS"/>
                <a:sym typeface="Trebuchet MS"/>
              </a:defRPr>
            </a:lvl2pPr>
            <a:lvl3pPr indent="-342900" lvl="2" marL="13716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3pPr>
            <a:lvl4pPr indent="-342900" lvl="3" marL="18288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4pPr>
            <a:lvl5pPr indent="-342900" lvl="4" marL="2286000" marR="0" rtl="0" algn="l">
              <a:spcBef>
                <a:spcPts val="600"/>
              </a:spcBef>
              <a:spcAft>
                <a:spcPts val="0"/>
              </a:spcAft>
              <a:buClr>
                <a:srgbClr val="001D4D"/>
              </a:buClr>
              <a:buSzPts val="1800"/>
              <a:buFont typeface="Noto Sans Symbols"/>
              <a:buChar char="●"/>
              <a:defRPr b="0" i="0" sz="1800" u="none" cap="none" strike="noStrike">
                <a:solidFill>
                  <a:srgbClr val="001D4D"/>
                </a:solidFill>
                <a:latin typeface="Trebuchet MS"/>
                <a:ea typeface="Trebuchet MS"/>
                <a:cs typeface="Trebuchet MS"/>
                <a:sym typeface="Trebuchet M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8"/>
            <a:ext cx="1887538"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8"/>
            <a:ext cx="5238750" cy="365125"/>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1pPr>
            <a:lvl2pPr indent="0" lvl="1"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2pPr>
            <a:lvl3pPr indent="0" lvl="2"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3pPr>
            <a:lvl4pPr indent="0" lvl="3"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4pPr>
            <a:lvl5pPr indent="0" lvl="4"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5pPr>
            <a:lvl6pPr indent="0" lvl="5"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6pPr>
            <a:lvl7pPr indent="0" lvl="6"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7pPr>
            <a:lvl8pPr indent="0" lvl="7"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8pPr>
            <a:lvl9pPr indent="0" lvl="8" marL="0" marR="0" rtl="0" algn="r">
              <a:spcBef>
                <a:spcPts val="0"/>
              </a:spcBef>
              <a:spcAft>
                <a:spcPts val="0"/>
              </a:spcAft>
              <a:buNone/>
              <a:defRPr b="0" i="0" sz="1200" u="none" cap="none" strike="noStrike">
                <a:solidFill>
                  <a:schemeClr val="dk2"/>
                </a:solidFill>
                <a:latin typeface="Trebuchet MS"/>
                <a:ea typeface="Trebuchet MS"/>
                <a:cs typeface="Trebuchet MS"/>
                <a:sym typeface="Trebuchet MS"/>
              </a:defRPr>
            </a:lvl9pPr>
          </a:lstStyle>
          <a:p>
            <a:pPr indent="0" lvl="0" marL="0">
              <a:spcBef>
                <a:spcPts val="0"/>
              </a:spcBef>
              <a:spcAft>
                <a:spcPts val="0"/>
              </a:spcAft>
              <a:buNone/>
            </a:pPr>
            <a:fld id="{00000000-1234-1234-1234-123412341234}" type="slidenum">
              <a:rPr lang="en-US"/>
              <a:t>‹#›</a:t>
            </a:fld>
            <a:endParaRPr/>
          </a:p>
        </p:txBody>
      </p:sp>
      <p:pic>
        <p:nvPicPr>
          <p:cNvPr descr="FIULogo_H_CMYK_fx.png" id="16" name="Shape 16"/>
          <p:cNvPicPr preferRelativeResize="0"/>
          <p:nvPr/>
        </p:nvPicPr>
        <p:blipFill rotWithShape="1">
          <a:blip r:embed="rId1">
            <a:alphaModFix/>
          </a:blip>
          <a:srcRect b="0" l="0" r="0" t="0"/>
          <a:stretch/>
        </p:blipFill>
        <p:spPr>
          <a:xfrm>
            <a:off x="6103938" y="5959475"/>
            <a:ext cx="2430462" cy="6937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8"/>
            <a:ext cx="8686800" cy="39009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4400" u="none" cap="none" strike="noStrike">
                <a:solidFill>
                  <a:srgbClr val="001D4D"/>
                </a:solidFill>
                <a:latin typeface="Trebuchet MS"/>
                <a:ea typeface="Trebuchet MS"/>
                <a:cs typeface="Trebuchet MS"/>
                <a:sym typeface="Trebuchet MS"/>
              </a:rPr>
              <a:t>&lt;</a:t>
            </a:r>
            <a:r>
              <a:rPr lang="en-US"/>
              <a:t>ARVRVE-Senior Project</a:t>
            </a:r>
            <a:r>
              <a:rPr b="0" i="0" lang="en-US" sz="4400" u="none" cap="none" strike="noStrike">
                <a:solidFill>
                  <a:srgbClr val="001D4D"/>
                </a:solidFill>
                <a:latin typeface="Trebuchet MS"/>
                <a:ea typeface="Trebuchet MS"/>
                <a:cs typeface="Trebuchet MS"/>
                <a:sym typeface="Trebuchet MS"/>
              </a:rPr>
              <a:t>&gt;</a:t>
            </a:r>
            <a:endParaRPr b="0" i="0" sz="29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t/>
            </a:r>
            <a:endParaRPr sz="2900"/>
          </a:p>
          <a:p>
            <a:pPr indent="0" lvl="0" marL="0" marR="0" rtl="0" algn="ctr">
              <a:spcBef>
                <a:spcPts val="0"/>
              </a:spcBef>
              <a:spcAft>
                <a:spcPts val="0"/>
              </a:spcAft>
              <a:buNone/>
            </a:pPr>
            <a:r>
              <a:rPr b="0" i="0" lang="en-US" sz="2500" u="none" cap="none" strike="noStrike">
                <a:solidFill>
                  <a:srgbClr val="001D4D"/>
                </a:solidFill>
                <a:latin typeface="Trebuchet MS"/>
                <a:ea typeface="Trebuchet MS"/>
                <a:cs typeface="Trebuchet MS"/>
                <a:sym typeface="Trebuchet MS"/>
              </a:rPr>
              <a:t>Team Members: &lt;</a:t>
            </a:r>
            <a:r>
              <a:rPr lang="en-US" sz="2500"/>
              <a:t>Carlos Martinez, Mairim Barrios, Arelys Alvarez, Fidel Hernandez, Samira Tellez</a:t>
            </a:r>
            <a:r>
              <a:rPr b="0" i="0" lang="en-US" sz="2500" u="none" cap="none" strike="noStrike">
                <a:solidFill>
                  <a:srgbClr val="001D4D"/>
                </a:solidFill>
                <a:latin typeface="Trebuchet MS"/>
                <a:ea typeface="Trebuchet MS"/>
                <a:cs typeface="Trebuchet MS"/>
                <a:sym typeface="Trebuchet MS"/>
              </a:rPr>
              <a:t>&gt;</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Francisco Ortega</a:t>
            </a:r>
            <a:endParaRPr b="0" i="0" sz="2500" u="none" cap="none" strike="noStrike">
              <a:solidFill>
                <a:srgbClr val="001D4D"/>
              </a:solidFill>
              <a:latin typeface="Trebuchet MS"/>
              <a:ea typeface="Trebuchet MS"/>
              <a:cs typeface="Trebuchet MS"/>
              <a:sym typeface="Trebuchet MS"/>
            </a:endParaRPr>
          </a:p>
          <a:p>
            <a:pPr indent="0" lvl="0" marL="0" marR="0" rtl="0" algn="ctr">
              <a:spcBef>
                <a:spcPts val="0"/>
              </a:spcBef>
              <a:spcAft>
                <a:spcPts val="0"/>
              </a:spcAft>
              <a:buNone/>
            </a:pPr>
            <a:r>
              <a:rPr lang="en-US" sz="2500"/>
              <a:t>Instructor: </a:t>
            </a:r>
            <a:r>
              <a:rPr lang="en-US" sz="2500"/>
              <a:t>Francisco Ortega</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endParaRPr b="0" i="0" sz="4400" u="none" cap="none" strike="noStrike">
              <a:solidFill>
                <a:srgbClr val="001D4D"/>
              </a:solidFill>
              <a:latin typeface="Trebuchet MS"/>
              <a:ea typeface="Trebuchet MS"/>
              <a:cs typeface="Trebuchet MS"/>
              <a:sym typeface="Trebuchet MS"/>
            </a:endParaRPr>
          </a:p>
        </p:txBody>
      </p:sp>
      <p:sp>
        <p:nvSpPr>
          <p:cNvPr id="150" name="Shape 150"/>
          <p:cNvSpPr txBox="1"/>
          <p:nvPr>
            <p:ph idx="1" type="subTitle"/>
          </p:nvPr>
        </p:nvSpPr>
        <p:spPr>
          <a:xfrm>
            <a:off x="228600" y="5643562"/>
            <a:ext cx="8686800" cy="1219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Font typeface="Noto Sans Symbols"/>
              <a:buNone/>
            </a:pPr>
            <a:r>
              <a:rPr lang="en-US">
                <a:solidFill>
                  <a:srgbClr val="666666"/>
                </a:solidFill>
              </a:rPr>
              <a:t> </a:t>
            </a:r>
            <a:endParaRPr b="0" i="0" sz="1800" u="none" cap="none" strike="noStrike">
              <a:solidFill>
                <a:srgbClr val="666666"/>
              </a:solidFill>
              <a:latin typeface="Trebuchet MS"/>
              <a:ea typeface="Trebuchet MS"/>
              <a:cs typeface="Trebuchet MS"/>
              <a:sym typeface="Trebuchet MS"/>
            </a:endParaRPr>
          </a:p>
        </p:txBody>
      </p:sp>
      <p:sp>
        <p:nvSpPr>
          <p:cNvPr id="151" name="Shape 151"/>
          <p:cNvSpPr txBox="1"/>
          <p:nvPr/>
        </p:nvSpPr>
        <p:spPr>
          <a:xfrm>
            <a:off x="135925" y="556025"/>
            <a:ext cx="8686800" cy="722700"/>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rgbClr val="001D4D"/>
                </a:solidFill>
                <a:latin typeface="Trebuchet MS"/>
                <a:ea typeface="Trebuchet MS"/>
                <a:cs typeface="Trebuchet MS"/>
                <a:sym typeface="Trebuchet MS"/>
              </a:rPr>
              <a:t>Final Presentation</a:t>
            </a:r>
            <a:endParaRPr b="0" i="0" sz="3600" u="none" cap="none" strike="noStrike">
              <a:solidFill>
                <a:srgbClr val="001D4D"/>
              </a:solidFill>
              <a:latin typeface="Trebuchet MS"/>
              <a:ea typeface="Trebuchet MS"/>
              <a:cs typeface="Trebuchet MS"/>
              <a:sym typeface="Trebuchet MS"/>
            </a:endParaRPr>
          </a:p>
          <a:p>
            <a:pPr indent="0" lvl="0" marL="0" rtl="0" algn="ctr">
              <a:spcBef>
                <a:spcPts val="0"/>
              </a:spcBef>
              <a:spcAft>
                <a:spcPts val="0"/>
              </a:spcAft>
              <a:buClr>
                <a:schemeClr val="dk1"/>
              </a:buClr>
              <a:buFont typeface="Arial"/>
              <a:buNone/>
            </a:pPr>
            <a:r>
              <a:rPr lang="en-US" sz="2600">
                <a:solidFill>
                  <a:srgbClr val="001D4D"/>
                </a:solidFill>
                <a:latin typeface="Trebuchet MS"/>
                <a:ea typeface="Trebuchet MS"/>
                <a:cs typeface="Trebuchet MS"/>
                <a:sym typeface="Trebuchet MS"/>
              </a:rPr>
              <a:t>&lt;Sprint 2018&gt;</a:t>
            </a:r>
            <a:endParaRPr sz="2600">
              <a:solidFill>
                <a:srgbClr val="001D4D"/>
              </a:solidFill>
              <a:latin typeface="Trebuchet MS"/>
              <a:ea typeface="Trebuchet MS"/>
              <a:cs typeface="Trebuchet MS"/>
              <a:sym typeface="Trebuchet MS"/>
            </a:endParaRPr>
          </a:p>
        </p:txBody>
      </p:sp>
      <p:sp>
        <p:nvSpPr>
          <p:cNvPr id="152" name="Shape 152"/>
          <p:cNvSpPr txBox="1"/>
          <p:nvPr/>
        </p:nvSpPr>
        <p:spPr>
          <a:xfrm>
            <a:off x="585850" y="5942950"/>
            <a:ext cx="1550700" cy="620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a:t>The logo of your project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User Stories </a:t>
            </a:r>
            <a:endParaRPr b="0" i="0" sz="3800" u="none" cap="none" strike="noStrike">
              <a:solidFill>
                <a:srgbClr val="001D4D"/>
              </a:solidFill>
              <a:latin typeface="Trebuchet MS"/>
              <a:ea typeface="Trebuchet MS"/>
              <a:cs typeface="Trebuchet MS"/>
              <a:sym typeface="Trebuchet MS"/>
            </a:endParaRPr>
          </a:p>
        </p:txBody>
      </p:sp>
      <p:sp>
        <p:nvSpPr>
          <p:cNvPr id="220" name="Shape 220"/>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marR="0" rtl="0" algn="l">
              <a:spcBef>
                <a:spcPts val="2000"/>
              </a:spcBef>
              <a:spcAft>
                <a:spcPts val="0"/>
              </a:spcAft>
              <a:buNone/>
            </a:pPr>
            <a:r>
              <a:rPr lang="en-US" sz="1400"/>
              <a:t>1.</a:t>
            </a:r>
            <a:r>
              <a:rPr b="1" i="1" lang="en-US" sz="1400">
                <a:solidFill>
                  <a:schemeClr val="dk1"/>
                </a:solidFill>
              </a:rPr>
              <a:t>As a user I would like there to be a way for I can put my commands in a loop so that I can use less commands to reach the end of the level</a:t>
            </a:r>
            <a:endParaRPr sz="1400"/>
          </a:p>
          <a:p>
            <a:pPr indent="0" lvl="0" marL="0" marR="0" rtl="0" algn="l">
              <a:spcBef>
                <a:spcPts val="2000"/>
              </a:spcBef>
              <a:spcAft>
                <a:spcPts val="0"/>
              </a:spcAft>
              <a:buNone/>
            </a:pPr>
            <a:r>
              <a:rPr lang="en-US" sz="1400"/>
              <a:t>2.</a:t>
            </a:r>
            <a:r>
              <a:rPr b="1" i="1" lang="en-US" sz="1400">
                <a:solidFill>
                  <a:schemeClr val="dk1"/>
                </a:solidFill>
              </a:rPr>
              <a:t>As a user I would like to move my character in the basic cardinal directions so that I could properly play the game.</a:t>
            </a:r>
            <a:endParaRPr sz="1400"/>
          </a:p>
          <a:p>
            <a:pPr indent="0" lvl="0" marL="0" marR="0" rtl="0" algn="l">
              <a:spcBef>
                <a:spcPts val="2000"/>
              </a:spcBef>
              <a:spcAft>
                <a:spcPts val="0"/>
              </a:spcAft>
              <a:buNone/>
            </a:pPr>
            <a:r>
              <a:rPr lang="en-US" sz="1400"/>
              <a:t>3.</a:t>
            </a:r>
            <a:r>
              <a:rPr b="1" i="1" lang="en-US" sz="1400">
                <a:solidFill>
                  <a:schemeClr val="dk1"/>
                </a:solidFill>
              </a:rPr>
              <a:t>As a user I would like to be able to issue multiple while loop commands so if I need to use more than one while loop to solve a problem I can do so with ease.</a:t>
            </a:r>
            <a:endParaRPr sz="1400"/>
          </a:p>
          <a:p>
            <a:pPr indent="0" lvl="0" marL="0" marR="0" rtl="0" algn="l">
              <a:spcBef>
                <a:spcPts val="2000"/>
              </a:spcBef>
              <a:spcAft>
                <a:spcPts val="0"/>
              </a:spcAft>
              <a:buNone/>
            </a:pPr>
            <a:r>
              <a:rPr lang="en-US" sz="1400"/>
              <a:t>4.</a:t>
            </a:r>
            <a:r>
              <a:rPr b="1" i="1" lang="en-US" sz="1400">
                <a:solidFill>
                  <a:schemeClr val="dk1"/>
                </a:solidFill>
              </a:rPr>
              <a:t>As a developer I would like to have it so that the character when moving around does so smoothly so that the user never notices any jerky movement.</a:t>
            </a:r>
            <a:endParaRPr sz="1400"/>
          </a:p>
          <a:p>
            <a:pPr indent="0" lvl="0" marL="0" marR="0" rtl="0" algn="l">
              <a:spcBef>
                <a:spcPts val="2000"/>
              </a:spcBef>
              <a:spcAft>
                <a:spcPts val="0"/>
              </a:spcAft>
              <a:buNone/>
            </a:pPr>
            <a:r>
              <a:rPr lang="en-US" sz="1400"/>
              <a:t>5.</a:t>
            </a:r>
            <a:r>
              <a:rPr b="1" i="1" lang="en-US" sz="1400">
                <a:solidFill>
                  <a:schemeClr val="dk1"/>
                </a:solidFill>
              </a:rPr>
              <a:t>As a user I would like there to be a pause menu so that I can take a break from the game whenever I desire.</a:t>
            </a:r>
            <a:endParaRPr sz="1400"/>
          </a:p>
          <a:p>
            <a:pPr indent="0" lvl="0" marL="0" marR="0" rtl="0" algn="l">
              <a:spcBef>
                <a:spcPts val="20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Loop Command </a:t>
            </a:r>
            <a:endParaRPr b="0" i="0" sz="2400" u="none" cap="none" strike="noStrike">
              <a:solidFill>
                <a:srgbClr val="001D4D"/>
              </a:solidFill>
              <a:latin typeface="Trebuchet MS"/>
              <a:ea typeface="Trebuchet MS"/>
              <a:cs typeface="Trebuchet MS"/>
              <a:sym typeface="Trebuchet MS"/>
            </a:endParaRPr>
          </a:p>
        </p:txBody>
      </p:sp>
      <p:pic>
        <p:nvPicPr>
          <p:cNvPr id="227" name="Shape 227"/>
          <p:cNvPicPr preferRelativeResize="0"/>
          <p:nvPr/>
        </p:nvPicPr>
        <p:blipFill>
          <a:blip r:embed="rId3">
            <a:alphaModFix/>
          </a:blip>
          <a:stretch>
            <a:fillRect/>
          </a:stretch>
        </p:blipFill>
        <p:spPr>
          <a:xfrm>
            <a:off x="779475" y="1305250"/>
            <a:ext cx="7405175" cy="5127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Shape 233"/>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Test Suites and Test Cases</a:t>
            </a:r>
            <a:endParaRPr b="0" i="0" sz="3800" u="none" cap="none" strike="noStrike">
              <a:solidFill>
                <a:srgbClr val="001D4D"/>
              </a:solidFill>
              <a:latin typeface="Trebuchet MS"/>
              <a:ea typeface="Trebuchet MS"/>
              <a:cs typeface="Trebuchet MS"/>
              <a:sym typeface="Trebuchet MS"/>
            </a:endParaRPr>
          </a:p>
        </p:txBody>
      </p:sp>
      <p:sp>
        <p:nvSpPr>
          <p:cNvPr id="234" name="Shape 234"/>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282575" lvl="0" marL="282575" marR="0" rtl="0" algn="l">
              <a:spcBef>
                <a:spcPts val="2000"/>
              </a:spcBef>
              <a:spcAft>
                <a:spcPts val="0"/>
              </a:spcAft>
              <a:buClr>
                <a:srgbClr val="001D4D"/>
              </a:buClr>
              <a:buSzPts val="2200"/>
              <a:buFont typeface="Noto Sans Symbols"/>
              <a:buChar char="●"/>
            </a:pPr>
            <a:r>
              <a:rPr lang="en-US"/>
              <a:t>Sunny Day Test</a:t>
            </a:r>
            <a:endParaRPr/>
          </a:p>
          <a:p>
            <a:pPr indent="0" lvl="0" marL="0" marR="0" rtl="0" algn="l">
              <a:spcBef>
                <a:spcPts val="2000"/>
              </a:spcBef>
              <a:spcAft>
                <a:spcPts val="0"/>
              </a:spcAft>
              <a:buNone/>
            </a:pPr>
            <a:r>
              <a:rPr lang="en-US"/>
              <a:t>	</a:t>
            </a:r>
            <a:r>
              <a:rPr lang="en-US" sz="1800"/>
              <a:t>User presses four “Move Forward” Commands</a:t>
            </a:r>
            <a:br>
              <a:rPr lang="en-US" sz="1800"/>
            </a:br>
            <a:r>
              <a:rPr lang="en-US" sz="1800"/>
              <a:t>	</a:t>
            </a:r>
            <a:r>
              <a:rPr b="1" lang="en-US" sz="1800"/>
              <a:t>Purpose:</a:t>
            </a:r>
            <a:r>
              <a:rPr lang="en-US" sz="1800"/>
              <a:t> To see if character </a:t>
            </a:r>
            <a:r>
              <a:rPr lang="en-US" sz="1800"/>
              <a:t>won't</a:t>
            </a:r>
            <a:r>
              <a:rPr lang="en-US" sz="1800"/>
              <a:t> walk past the wall</a:t>
            </a:r>
            <a:endParaRPr sz="1800"/>
          </a:p>
        </p:txBody>
      </p:sp>
      <p:pic>
        <p:nvPicPr>
          <p:cNvPr id="235" name="Shape 235"/>
          <p:cNvPicPr preferRelativeResize="0"/>
          <p:nvPr/>
        </p:nvPicPr>
        <p:blipFill>
          <a:blip r:embed="rId3">
            <a:alphaModFix/>
          </a:blip>
          <a:stretch>
            <a:fillRect/>
          </a:stretch>
        </p:blipFill>
        <p:spPr>
          <a:xfrm>
            <a:off x="597500" y="3617375"/>
            <a:ext cx="3571851" cy="2307551"/>
          </a:xfrm>
          <a:prstGeom prst="rect">
            <a:avLst/>
          </a:prstGeom>
          <a:noFill/>
          <a:ln>
            <a:noFill/>
          </a:ln>
        </p:spPr>
      </p:pic>
      <p:pic>
        <p:nvPicPr>
          <p:cNvPr id="236" name="Shape 236"/>
          <p:cNvPicPr preferRelativeResize="0"/>
          <p:nvPr/>
        </p:nvPicPr>
        <p:blipFill>
          <a:blip r:embed="rId4">
            <a:alphaModFix/>
          </a:blip>
          <a:stretch>
            <a:fillRect/>
          </a:stretch>
        </p:blipFill>
        <p:spPr>
          <a:xfrm>
            <a:off x="4610975" y="3474500"/>
            <a:ext cx="3571852" cy="2450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Shape 242"/>
          <p:cNvSpPr txBox="1"/>
          <p:nvPr>
            <p:ph type="title"/>
          </p:nvPr>
        </p:nvSpPr>
        <p:spPr>
          <a:xfrm>
            <a:off x="779463" y="381000"/>
            <a:ext cx="7583400" cy="1044600"/>
          </a:xfrm>
          <a:prstGeom prst="rect">
            <a:avLst/>
          </a:prstGeom>
        </p:spPr>
        <p:txBody>
          <a:bodyPr anchorCtr="0" anchor="b" bIns="91425" lIns="91425" spcFirstLastPara="1" rIns="91425" wrap="square" tIns="91425">
            <a:noAutofit/>
          </a:bodyPr>
          <a:lstStyle/>
          <a:p>
            <a:pPr indent="0" lvl="0" marL="0">
              <a:spcBef>
                <a:spcPts val="0"/>
              </a:spcBef>
              <a:spcAft>
                <a:spcPts val="0"/>
              </a:spcAft>
              <a:buClr>
                <a:schemeClr val="dk1"/>
              </a:buClr>
              <a:buFont typeface="Arial"/>
              <a:buNone/>
            </a:pPr>
            <a:r>
              <a:rPr lang="en-US"/>
              <a:t>Test Suites and Test Cases</a:t>
            </a:r>
            <a:endParaRPr/>
          </a:p>
        </p:txBody>
      </p:sp>
      <p:sp>
        <p:nvSpPr>
          <p:cNvPr id="243" name="Shape 243"/>
          <p:cNvSpPr txBox="1"/>
          <p:nvPr>
            <p:ph idx="1" type="body"/>
          </p:nvPr>
        </p:nvSpPr>
        <p:spPr>
          <a:xfrm>
            <a:off x="779463" y="1828800"/>
            <a:ext cx="7583400" cy="4208400"/>
          </a:xfrm>
          <a:prstGeom prst="rect">
            <a:avLst/>
          </a:prstGeom>
        </p:spPr>
        <p:txBody>
          <a:bodyPr anchorCtr="0" anchor="t" bIns="91425" lIns="91425" spcFirstLastPara="1" rIns="91425" wrap="square" tIns="91425">
            <a:noAutofit/>
          </a:bodyPr>
          <a:lstStyle/>
          <a:p>
            <a:pPr indent="-368300" lvl="0" marL="457200" rtl="0">
              <a:spcBef>
                <a:spcPts val="2000"/>
              </a:spcBef>
              <a:spcAft>
                <a:spcPts val="0"/>
              </a:spcAft>
              <a:buSzPts val="2200"/>
              <a:buChar char="●"/>
            </a:pPr>
            <a:r>
              <a:rPr lang="en-US"/>
              <a:t>Rainy Day Test</a:t>
            </a:r>
            <a:endParaRPr/>
          </a:p>
          <a:p>
            <a:pPr indent="0" lvl="0" marL="0" rtl="0">
              <a:lnSpc>
                <a:spcPct val="100000"/>
              </a:lnSpc>
              <a:spcBef>
                <a:spcPts val="2000"/>
              </a:spcBef>
              <a:spcAft>
                <a:spcPts val="0"/>
              </a:spcAft>
              <a:buNone/>
            </a:pPr>
            <a:r>
              <a:rPr lang="en-US"/>
              <a:t>	</a:t>
            </a:r>
            <a:r>
              <a:rPr lang="en-US" sz="1800"/>
              <a:t>User turns right then attempts to walk forward three times</a:t>
            </a:r>
            <a:endParaRPr sz="1800"/>
          </a:p>
          <a:p>
            <a:pPr indent="0" lvl="0" marL="0">
              <a:lnSpc>
                <a:spcPct val="100000"/>
              </a:lnSpc>
              <a:spcBef>
                <a:spcPts val="2000"/>
              </a:spcBef>
              <a:spcAft>
                <a:spcPts val="0"/>
              </a:spcAft>
              <a:buNone/>
            </a:pPr>
            <a:r>
              <a:rPr lang="en-US" sz="1800"/>
              <a:t>	</a:t>
            </a:r>
            <a:r>
              <a:rPr b="1" lang="en-US" sz="1800"/>
              <a:t>Purpose: </a:t>
            </a:r>
            <a:r>
              <a:rPr lang="en-US" sz="1800"/>
              <a:t>To see if character won't walk past the wall</a:t>
            </a:r>
            <a:endParaRPr b="1" sz="1800"/>
          </a:p>
        </p:txBody>
      </p:sp>
      <p:pic>
        <p:nvPicPr>
          <p:cNvPr id="244" name="Shape 244"/>
          <p:cNvPicPr preferRelativeResize="0"/>
          <p:nvPr/>
        </p:nvPicPr>
        <p:blipFill>
          <a:blip r:embed="rId3">
            <a:alphaModFix/>
          </a:blip>
          <a:stretch>
            <a:fillRect/>
          </a:stretch>
        </p:blipFill>
        <p:spPr>
          <a:xfrm>
            <a:off x="961150" y="3708950"/>
            <a:ext cx="3377050" cy="2226874"/>
          </a:xfrm>
          <a:prstGeom prst="rect">
            <a:avLst/>
          </a:prstGeom>
          <a:noFill/>
          <a:ln>
            <a:noFill/>
          </a:ln>
        </p:spPr>
      </p:pic>
      <p:pic>
        <p:nvPicPr>
          <p:cNvPr id="245" name="Shape 245"/>
          <p:cNvPicPr preferRelativeResize="0"/>
          <p:nvPr/>
        </p:nvPicPr>
        <p:blipFill>
          <a:blip r:embed="rId4">
            <a:alphaModFix/>
          </a:blip>
          <a:stretch>
            <a:fillRect/>
          </a:stretch>
        </p:blipFill>
        <p:spPr>
          <a:xfrm>
            <a:off x="4610950" y="3708950"/>
            <a:ext cx="3528949" cy="22268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Summary</a:t>
            </a:r>
            <a:endParaRPr b="0" i="0" sz="3800" u="none" cap="none" strike="noStrike">
              <a:solidFill>
                <a:srgbClr val="001D4D"/>
              </a:solidFill>
              <a:latin typeface="Trebuchet MS"/>
              <a:ea typeface="Trebuchet MS"/>
              <a:cs typeface="Trebuchet MS"/>
              <a:sym typeface="Trebuchet MS"/>
            </a:endParaRPr>
          </a:p>
        </p:txBody>
      </p:sp>
      <p:sp>
        <p:nvSpPr>
          <p:cNvPr id="252" name="Shape 252"/>
          <p:cNvSpPr txBox="1"/>
          <p:nvPr>
            <p:ph idx="1" type="body"/>
          </p:nvPr>
        </p:nvSpPr>
        <p:spPr>
          <a:xfrm>
            <a:off x="779463" y="1828800"/>
            <a:ext cx="7583487" cy="4208463"/>
          </a:xfrm>
          <a:prstGeom prst="rect">
            <a:avLst/>
          </a:prstGeom>
          <a:noFill/>
          <a:ln>
            <a:noFill/>
          </a:ln>
        </p:spPr>
        <p:txBody>
          <a:bodyPr anchorCtr="0" anchor="t" bIns="45700" lIns="91425" spcFirstLastPara="1" rIns="91425" wrap="square" tIns="45700">
            <a:noAutofit/>
          </a:bodyPr>
          <a:lstStyle/>
          <a:p>
            <a:pPr indent="-282575" lvl="0" marL="282575" marR="0" rtl="0" algn="l">
              <a:spcBef>
                <a:spcPts val="0"/>
              </a:spcBef>
              <a:spcAft>
                <a:spcPts val="0"/>
              </a:spcAft>
              <a:buClr>
                <a:srgbClr val="001D4D"/>
              </a:buClr>
              <a:buSzPts val="2200"/>
              <a:buFont typeface="Noto Sans Symbols"/>
              <a:buChar char="●"/>
            </a:pPr>
            <a:r>
              <a:rPr lang="en-US"/>
              <a:t>Carlos Martinez</a:t>
            </a:r>
            <a:endParaRPr/>
          </a:p>
          <a:p>
            <a:pPr indent="-282575" lvl="0" marL="282575" marR="0" rtl="0" algn="l">
              <a:spcBef>
                <a:spcPts val="2000"/>
              </a:spcBef>
              <a:spcAft>
                <a:spcPts val="0"/>
              </a:spcAft>
              <a:buClr>
                <a:srgbClr val="001D4D"/>
              </a:buClr>
              <a:buSzPts val="2200"/>
              <a:buFont typeface="Noto Sans Symbols"/>
              <a:buChar char="●"/>
            </a:pPr>
            <a:r>
              <a:rPr lang="en-US"/>
              <a:t>cmart352@fiu.edu</a:t>
            </a:r>
            <a:endParaRPr b="0" i="0" sz="2200" u="none" cap="none" strike="noStrike">
              <a:solidFill>
                <a:srgbClr val="001D4D"/>
              </a:solidFill>
              <a:latin typeface="Trebuchet MS"/>
              <a:ea typeface="Trebuchet MS"/>
              <a:cs typeface="Trebuchet MS"/>
              <a:sym typeface="Trebuchet MS"/>
            </a:endParaRPr>
          </a:p>
          <a:p>
            <a:pPr indent="0" lvl="0" marL="0" marR="0" rtl="0" algn="l">
              <a:spcBef>
                <a:spcPts val="2000"/>
              </a:spcBef>
              <a:spcAft>
                <a:spcPts val="0"/>
              </a:spcAft>
              <a:buNone/>
            </a:pPr>
            <a:r>
              <a:t/>
            </a:r>
            <a:endParaRPr/>
          </a:p>
          <a:p>
            <a:pPr indent="0" lvl="0" marL="0" marR="0" rtl="0" algn="l">
              <a:spcBef>
                <a:spcPts val="2000"/>
              </a:spcBef>
              <a:spcAft>
                <a:spcPts val="0"/>
              </a:spcAft>
              <a:buNone/>
            </a:pPr>
            <a:r>
              <a:t/>
            </a:r>
            <a:endParaRPr/>
          </a:p>
        </p:txBody>
      </p:sp>
      <p:pic>
        <p:nvPicPr>
          <p:cNvPr id="253" name="Shape 253"/>
          <p:cNvPicPr preferRelativeResize="0"/>
          <p:nvPr/>
        </p:nvPicPr>
        <p:blipFill>
          <a:blip r:embed="rId3">
            <a:alphaModFix/>
          </a:blip>
          <a:stretch>
            <a:fillRect/>
          </a:stretch>
        </p:blipFill>
        <p:spPr>
          <a:xfrm>
            <a:off x="883400" y="4598150"/>
            <a:ext cx="1340725" cy="1439125"/>
          </a:xfrm>
          <a:prstGeom prst="rect">
            <a:avLst/>
          </a:prstGeom>
          <a:noFill/>
          <a:ln>
            <a:noFill/>
          </a:ln>
        </p:spPr>
      </p:pic>
      <p:pic>
        <p:nvPicPr>
          <p:cNvPr id="254" name="Shape 254"/>
          <p:cNvPicPr preferRelativeResize="0"/>
          <p:nvPr/>
        </p:nvPicPr>
        <p:blipFill>
          <a:blip r:embed="rId4">
            <a:alphaModFix/>
          </a:blip>
          <a:stretch>
            <a:fillRect/>
          </a:stretch>
        </p:blipFill>
        <p:spPr>
          <a:xfrm>
            <a:off x="2700750" y="3674925"/>
            <a:ext cx="1585500" cy="1585500"/>
          </a:xfrm>
          <a:prstGeom prst="rect">
            <a:avLst/>
          </a:prstGeom>
          <a:noFill/>
          <a:ln>
            <a:noFill/>
          </a:ln>
        </p:spPr>
      </p:pic>
      <p:pic>
        <p:nvPicPr>
          <p:cNvPr id="255" name="Shape 255"/>
          <p:cNvPicPr preferRelativeResize="0"/>
          <p:nvPr/>
        </p:nvPicPr>
        <p:blipFill>
          <a:blip r:embed="rId5">
            <a:alphaModFix/>
          </a:blip>
          <a:stretch>
            <a:fillRect/>
          </a:stretch>
        </p:blipFill>
        <p:spPr>
          <a:xfrm>
            <a:off x="4762871" y="4503746"/>
            <a:ext cx="1423550" cy="1533525"/>
          </a:xfrm>
          <a:prstGeom prst="rect">
            <a:avLst/>
          </a:prstGeom>
          <a:noFill/>
          <a:ln>
            <a:noFill/>
          </a:ln>
        </p:spPr>
      </p:pic>
      <p:pic>
        <p:nvPicPr>
          <p:cNvPr id="256" name="Shape 256"/>
          <p:cNvPicPr preferRelativeResize="0"/>
          <p:nvPr/>
        </p:nvPicPr>
        <p:blipFill>
          <a:blip r:embed="rId6">
            <a:alphaModFix/>
          </a:blip>
          <a:stretch>
            <a:fillRect/>
          </a:stretch>
        </p:blipFill>
        <p:spPr>
          <a:xfrm>
            <a:off x="4230350" y="1958670"/>
            <a:ext cx="3712150" cy="1350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779463" y="381000"/>
            <a:ext cx="7583487" cy="10445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59" name="Shape 159"/>
          <p:cNvSpPr txBox="1"/>
          <p:nvPr>
            <p:ph idx="1" type="body"/>
          </p:nvPr>
        </p:nvSpPr>
        <p:spPr>
          <a:xfrm>
            <a:off x="779463" y="1524000"/>
            <a:ext cx="7583487" cy="42084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Screenshots or GIF pictures of the whole project </a:t>
            </a:r>
            <a:endParaRPr sz="1800"/>
          </a:p>
        </p:txBody>
      </p:sp>
      <p:pic>
        <p:nvPicPr>
          <p:cNvPr id="160" name="Shape 160"/>
          <p:cNvPicPr preferRelativeResize="0"/>
          <p:nvPr/>
        </p:nvPicPr>
        <p:blipFill>
          <a:blip r:embed="rId3">
            <a:alphaModFix/>
          </a:blip>
          <a:stretch>
            <a:fillRect/>
          </a:stretch>
        </p:blipFill>
        <p:spPr>
          <a:xfrm>
            <a:off x="779476" y="1747450"/>
            <a:ext cx="7391127" cy="3985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Shape 166"/>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67" name="Shape 167"/>
          <p:cNvSpPr txBox="1"/>
          <p:nvPr>
            <p:ph idx="1" type="body"/>
          </p:nvPr>
        </p:nvSpPr>
        <p:spPr>
          <a:xfrm>
            <a:off x="779463" y="1511000"/>
            <a:ext cx="7583400" cy="4208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Screenshots or GIF pictures of the new version </a:t>
            </a:r>
            <a:endParaRPr sz="1800"/>
          </a:p>
        </p:txBody>
      </p:sp>
      <p:pic>
        <p:nvPicPr>
          <p:cNvPr id="168" name="Shape 168"/>
          <p:cNvPicPr preferRelativeResize="0"/>
          <p:nvPr/>
        </p:nvPicPr>
        <p:blipFill>
          <a:blip r:embed="rId3">
            <a:alphaModFix/>
          </a:blip>
          <a:stretch>
            <a:fillRect/>
          </a:stretch>
        </p:blipFill>
        <p:spPr>
          <a:xfrm>
            <a:off x="870250" y="1858700"/>
            <a:ext cx="7208677" cy="40450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75" name="Shape 175"/>
          <p:cNvSpPr txBox="1"/>
          <p:nvPr>
            <p:ph idx="1" type="body"/>
          </p:nvPr>
        </p:nvSpPr>
        <p:spPr>
          <a:xfrm>
            <a:off x="779463" y="1511000"/>
            <a:ext cx="7583400" cy="4208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Screenshots or GIF pictures of the new version </a:t>
            </a:r>
            <a:endParaRPr sz="1800"/>
          </a:p>
        </p:txBody>
      </p:sp>
      <p:pic>
        <p:nvPicPr>
          <p:cNvPr id="176" name="Shape 176"/>
          <p:cNvPicPr preferRelativeResize="0"/>
          <p:nvPr/>
        </p:nvPicPr>
        <p:blipFill>
          <a:blip r:embed="rId3">
            <a:alphaModFix/>
          </a:blip>
          <a:stretch>
            <a:fillRect/>
          </a:stretch>
        </p:blipFill>
        <p:spPr>
          <a:xfrm>
            <a:off x="779475" y="1585900"/>
            <a:ext cx="7376919" cy="413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83" name="Shape 183"/>
          <p:cNvSpPr txBox="1"/>
          <p:nvPr>
            <p:ph idx="1" type="body"/>
          </p:nvPr>
        </p:nvSpPr>
        <p:spPr>
          <a:xfrm>
            <a:off x="779463" y="1511000"/>
            <a:ext cx="7583400" cy="4208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Screenshots or GIF pictures of the new version </a:t>
            </a:r>
            <a:endParaRPr sz="1800"/>
          </a:p>
        </p:txBody>
      </p:sp>
      <p:pic>
        <p:nvPicPr>
          <p:cNvPr id="184" name="Shape 184"/>
          <p:cNvPicPr preferRelativeResize="0"/>
          <p:nvPr/>
        </p:nvPicPr>
        <p:blipFill>
          <a:blip r:embed="rId3">
            <a:alphaModFix/>
          </a:blip>
          <a:stretch>
            <a:fillRect/>
          </a:stretch>
        </p:blipFill>
        <p:spPr>
          <a:xfrm>
            <a:off x="779475" y="1598575"/>
            <a:ext cx="7493052" cy="42083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endParaRPr b="0" i="0" sz="3800" u="none" cap="none" strike="noStrike">
              <a:solidFill>
                <a:srgbClr val="001D4D"/>
              </a:solidFill>
              <a:latin typeface="Trebuchet MS"/>
              <a:ea typeface="Trebuchet MS"/>
              <a:cs typeface="Trebuchet MS"/>
              <a:sym typeface="Trebuchet MS"/>
            </a:endParaRPr>
          </a:p>
        </p:txBody>
      </p:sp>
      <p:sp>
        <p:nvSpPr>
          <p:cNvPr id="191" name="Shape 191"/>
          <p:cNvSpPr txBox="1"/>
          <p:nvPr>
            <p:ph idx="1" type="body"/>
          </p:nvPr>
        </p:nvSpPr>
        <p:spPr>
          <a:xfrm>
            <a:off x="779463" y="1511000"/>
            <a:ext cx="7583400" cy="4208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82575" lvl="0" marL="282575" marR="0" rtl="0" algn="l">
              <a:lnSpc>
                <a:spcPct val="100000"/>
              </a:lnSpc>
              <a:spcBef>
                <a:spcPts val="2000"/>
              </a:spcBef>
              <a:spcAft>
                <a:spcPts val="0"/>
              </a:spcAft>
              <a:buClr>
                <a:srgbClr val="001D4D"/>
              </a:buClr>
              <a:buSzPts val="1800"/>
              <a:buFont typeface="Noto Sans Symbols"/>
              <a:buChar char="●"/>
            </a:pPr>
            <a:r>
              <a:rPr lang="en-US" sz="1800"/>
              <a:t>Screenshots or GIF pictures of the new version </a:t>
            </a:r>
            <a:endParaRPr sz="1800"/>
          </a:p>
        </p:txBody>
      </p:sp>
      <p:pic>
        <p:nvPicPr>
          <p:cNvPr id="192" name="Shape 192"/>
          <p:cNvPicPr preferRelativeResize="0"/>
          <p:nvPr/>
        </p:nvPicPr>
        <p:blipFill>
          <a:blip r:embed="rId3">
            <a:alphaModFix/>
          </a:blip>
          <a:stretch>
            <a:fillRect/>
          </a:stretch>
        </p:blipFill>
        <p:spPr>
          <a:xfrm>
            <a:off x="837900" y="1667700"/>
            <a:ext cx="7203681" cy="4051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Requirements: Use Cases</a:t>
            </a:r>
            <a:endParaRPr b="0" i="0" sz="3800" u="none" cap="none" strike="noStrike">
              <a:solidFill>
                <a:srgbClr val="001D4D"/>
              </a:solidFill>
              <a:latin typeface="Trebuchet MS"/>
              <a:ea typeface="Trebuchet MS"/>
              <a:cs typeface="Trebuchet MS"/>
              <a:sym typeface="Trebuchet MS"/>
            </a:endParaRPr>
          </a:p>
        </p:txBody>
      </p:sp>
      <p:pic>
        <p:nvPicPr>
          <p:cNvPr id="199" name="Shape 199"/>
          <p:cNvPicPr preferRelativeResize="0"/>
          <p:nvPr/>
        </p:nvPicPr>
        <p:blipFill>
          <a:blip r:embed="rId3">
            <a:alphaModFix/>
          </a:blip>
          <a:stretch>
            <a:fillRect/>
          </a:stretch>
        </p:blipFill>
        <p:spPr>
          <a:xfrm>
            <a:off x="1113988" y="1563825"/>
            <a:ext cx="7305675" cy="4743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System Design: Architecture</a:t>
            </a:r>
            <a:endParaRPr b="0" i="0" sz="3800" u="none" cap="none" strike="noStrike">
              <a:solidFill>
                <a:srgbClr val="001D4D"/>
              </a:solidFill>
              <a:latin typeface="Trebuchet MS"/>
              <a:ea typeface="Trebuchet MS"/>
              <a:cs typeface="Trebuchet MS"/>
              <a:sym typeface="Trebuchet MS"/>
            </a:endParaRPr>
          </a:p>
        </p:txBody>
      </p:sp>
      <p:sp>
        <p:nvSpPr>
          <p:cNvPr id="206" name="Shape 206"/>
          <p:cNvSpPr txBox="1"/>
          <p:nvPr>
            <p:ph idx="1" type="body"/>
          </p:nvPr>
        </p:nvSpPr>
        <p:spPr>
          <a:xfrm>
            <a:off x="779463" y="1828800"/>
            <a:ext cx="7583400" cy="4208400"/>
          </a:xfrm>
          <a:prstGeom prst="rect">
            <a:avLst/>
          </a:prstGeom>
          <a:noFill/>
          <a:ln>
            <a:noFill/>
          </a:ln>
        </p:spPr>
        <p:txBody>
          <a:bodyPr anchorCtr="0" anchor="t" bIns="45700" lIns="91425" spcFirstLastPara="1" rIns="91425" wrap="square" tIns="45700">
            <a:noAutofit/>
          </a:bodyPr>
          <a:lstStyle/>
          <a:p>
            <a:pPr indent="0" lvl="0" marL="0" rtl="0">
              <a:spcBef>
                <a:spcPts val="0"/>
              </a:spcBef>
              <a:spcAft>
                <a:spcPts val="0"/>
              </a:spcAft>
              <a:buClr>
                <a:schemeClr val="dk1"/>
              </a:buClr>
              <a:buSzPts val="1100"/>
              <a:buFont typeface="Arial"/>
              <a:buNone/>
            </a:pPr>
            <a:r>
              <a:rPr lang="en-US" sz="2400">
                <a:solidFill>
                  <a:schemeClr val="dk1"/>
                </a:solidFill>
                <a:latin typeface="Times New Roman"/>
                <a:ea typeface="Times New Roman"/>
                <a:cs typeface="Times New Roman"/>
                <a:sym typeface="Times New Roman"/>
              </a:rPr>
              <a:t>The system was structured in a </a:t>
            </a:r>
            <a:r>
              <a:rPr b="1" lang="en-US" sz="2400">
                <a:solidFill>
                  <a:schemeClr val="dk1"/>
                </a:solidFill>
                <a:latin typeface="Times New Roman"/>
                <a:ea typeface="Times New Roman"/>
                <a:cs typeface="Times New Roman"/>
                <a:sym typeface="Times New Roman"/>
              </a:rPr>
              <a:t>MVC</a:t>
            </a:r>
            <a:r>
              <a:rPr lang="en-US" sz="2400">
                <a:solidFill>
                  <a:schemeClr val="dk1"/>
                </a:solidFill>
                <a:latin typeface="Times New Roman"/>
                <a:ea typeface="Times New Roman"/>
                <a:cs typeface="Times New Roman"/>
                <a:sym typeface="Times New Roman"/>
              </a:rPr>
              <a:t> architecture. Where the </a:t>
            </a:r>
            <a:r>
              <a:rPr b="1" lang="en-US" sz="2400">
                <a:solidFill>
                  <a:schemeClr val="dk1"/>
                </a:solidFill>
                <a:latin typeface="Times New Roman"/>
                <a:ea typeface="Times New Roman"/>
                <a:cs typeface="Times New Roman"/>
                <a:sym typeface="Times New Roman"/>
              </a:rPr>
              <a:t>M</a:t>
            </a:r>
            <a:r>
              <a:rPr lang="en-US" sz="2400">
                <a:solidFill>
                  <a:schemeClr val="dk1"/>
                </a:solidFill>
                <a:latin typeface="Times New Roman"/>
                <a:ea typeface="Times New Roman"/>
                <a:cs typeface="Times New Roman"/>
                <a:sym typeface="Times New Roman"/>
              </a:rPr>
              <a:t>odels are the game objects such as the player, the maze, the solution panel and the controls. The Unity scene that shows the user interface was treated as the </a:t>
            </a:r>
            <a:r>
              <a:rPr b="1" lang="en-US" sz="2400">
                <a:solidFill>
                  <a:schemeClr val="dk1"/>
                </a:solidFill>
                <a:latin typeface="Times New Roman"/>
                <a:ea typeface="Times New Roman"/>
                <a:cs typeface="Times New Roman"/>
                <a:sym typeface="Times New Roman"/>
              </a:rPr>
              <a:t>V</a:t>
            </a:r>
            <a:r>
              <a:rPr lang="en-US" sz="2400">
                <a:solidFill>
                  <a:schemeClr val="dk1"/>
                </a:solidFill>
                <a:latin typeface="Times New Roman"/>
                <a:ea typeface="Times New Roman"/>
                <a:cs typeface="Times New Roman"/>
                <a:sym typeface="Times New Roman"/>
              </a:rPr>
              <a:t>iew, and lastly, the C# scripts that allowed for communication between the Unity Scene and the backend, was treated as the </a:t>
            </a:r>
            <a:r>
              <a:rPr b="1" lang="en-US" sz="2400">
                <a:solidFill>
                  <a:schemeClr val="dk1"/>
                </a:solidFill>
                <a:latin typeface="Times New Roman"/>
                <a:ea typeface="Times New Roman"/>
                <a:cs typeface="Times New Roman"/>
                <a:sym typeface="Times New Roman"/>
              </a:rPr>
              <a:t>C</a:t>
            </a:r>
            <a:r>
              <a:rPr lang="en-US" sz="2400">
                <a:solidFill>
                  <a:schemeClr val="dk1"/>
                </a:solidFill>
                <a:latin typeface="Times New Roman"/>
                <a:ea typeface="Times New Roman"/>
                <a:cs typeface="Times New Roman"/>
                <a:sym typeface="Times New Roman"/>
              </a:rPr>
              <a:t>ontroller. This structure separates the business layer, the user interface and the database logic from each other.</a:t>
            </a:r>
            <a:endParaRPr b="0" i="0" sz="2200" u="none" cap="none" strike="noStrike">
              <a:solidFill>
                <a:srgbClr val="001D4D"/>
              </a:solidFill>
              <a:latin typeface="Trebuchet MS"/>
              <a:ea typeface="Trebuchet MS"/>
              <a:cs typeface="Trebuchet MS"/>
              <a:sym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Shape 212"/>
          <p:cNvSpPr txBox="1"/>
          <p:nvPr>
            <p:ph type="title"/>
          </p:nvPr>
        </p:nvSpPr>
        <p:spPr>
          <a:xfrm>
            <a:off x="779463" y="381000"/>
            <a:ext cx="7583400" cy="1044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3800" u="none" cap="none" strike="noStrike">
                <a:solidFill>
                  <a:srgbClr val="001D4D"/>
                </a:solidFill>
                <a:latin typeface="Trebuchet MS"/>
                <a:ea typeface="Trebuchet MS"/>
                <a:cs typeface="Trebuchet MS"/>
                <a:sym typeface="Trebuchet MS"/>
              </a:rPr>
              <a:t>Minimal Class Diagram</a:t>
            </a:r>
            <a:endParaRPr b="0" i="0" sz="3800" u="none" cap="none" strike="noStrike">
              <a:solidFill>
                <a:srgbClr val="001D4D"/>
              </a:solidFill>
              <a:latin typeface="Trebuchet MS"/>
              <a:ea typeface="Trebuchet MS"/>
              <a:cs typeface="Trebuchet MS"/>
              <a:sym typeface="Trebuchet MS"/>
            </a:endParaRPr>
          </a:p>
        </p:txBody>
      </p:sp>
      <p:pic>
        <p:nvPicPr>
          <p:cNvPr id="213" name="Shape 213"/>
          <p:cNvPicPr preferRelativeResize="0"/>
          <p:nvPr/>
        </p:nvPicPr>
        <p:blipFill>
          <a:blip r:embed="rId3">
            <a:alphaModFix/>
          </a:blip>
          <a:stretch>
            <a:fillRect/>
          </a:stretch>
        </p:blipFill>
        <p:spPr>
          <a:xfrm>
            <a:off x="503075" y="1642950"/>
            <a:ext cx="8522125" cy="3162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